
<file path=[Content_Types].xml><?xml version="1.0" encoding="utf-8"?>
<Types xmlns="http://schemas.openxmlformats.org/package/2006/content-types">
  <Default Extension="png" ContentType="image/png"/>
  <Default Extension="png&amp;ehk=B0JWb1NkLqj485FOHZHx7w&amp;r=0&amp;pid=OfficeInsert" ContentType="image/png"/>
  <Default Extension="png&amp;ehk=Kz87eOrv97Zc0grQYY99jw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ng&amp;ehk=Etp12" ContentType="image/png"/>
  <Default Extension="gif" ContentType="image/gif"/>
  <Default Extension="png&amp;ehk=TjU6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2" r:id="rId1"/>
    <p:sldMasterId id="2147483718" r:id="rId2"/>
  </p:sldMasterIdLst>
  <p:notesMasterIdLst>
    <p:notesMasterId r:id="rId29"/>
  </p:notesMasterIdLst>
  <p:sldIdLst>
    <p:sldId id="256" r:id="rId3"/>
    <p:sldId id="275" r:id="rId4"/>
    <p:sldId id="304" r:id="rId5"/>
    <p:sldId id="259" r:id="rId6"/>
    <p:sldId id="261" r:id="rId7"/>
    <p:sldId id="262" r:id="rId8"/>
    <p:sldId id="277" r:id="rId9"/>
    <p:sldId id="278" r:id="rId10"/>
    <p:sldId id="290" r:id="rId11"/>
    <p:sldId id="295" r:id="rId12"/>
    <p:sldId id="298" r:id="rId13"/>
    <p:sldId id="301" r:id="rId14"/>
    <p:sldId id="302" r:id="rId15"/>
    <p:sldId id="299" r:id="rId16"/>
    <p:sldId id="306" r:id="rId17"/>
    <p:sldId id="280" r:id="rId18"/>
    <p:sldId id="303" r:id="rId19"/>
    <p:sldId id="297" r:id="rId20"/>
    <p:sldId id="296" r:id="rId21"/>
    <p:sldId id="300" r:id="rId22"/>
    <p:sldId id="284" r:id="rId23"/>
    <p:sldId id="305" r:id="rId24"/>
    <p:sldId id="281" r:id="rId25"/>
    <p:sldId id="279" r:id="rId26"/>
    <p:sldId id="27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BI0I7KVtQZEeMDnEI7mnA==" hashData="wkgnerm3DxHx+pCt2k6UWNe9S5rfx598jfBLVAOf+NLSmFHzCy6KSTdubBfOZHfLDxD8h0jZdedaNn8UgB5q+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EE2F-2D66-4955-AC19-14FE11AA3AB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9130E-7A9D-450F-9BC0-6660A03F6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Principal SharePoint Architect for BlueChip Consulting Group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http://www.bluechip-llc.com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SharePoint MVP for 9 years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SharePoint Microsoft Certified Master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Author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Developer’s Guide to WSS 3.0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MOSS 2007 Best Practices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MCTS: WSS 3.0 Configuration Study Guide (70-631)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SharePoint 2010 Development for Office 365 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Contact Information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Email: Paul.Stork@bluechip-llc.com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Blog: http://dontPaPanic.com/blog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Twitter: @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PStork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F194-E1E0-46C4-B0DA-7729D5CEB9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62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A8ED0-A7BE-433A-B754-CC5C67F432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8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433" y="1381299"/>
            <a:ext cx="1095063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433" y="2923008"/>
            <a:ext cx="1095063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5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0"/>
            <a:ext cx="10720917" cy="47244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73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ck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1" y="4191000"/>
            <a:ext cx="11214100" cy="1665071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88951" y="1463038"/>
            <a:ext cx="11214100" cy="1665071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4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8601"/>
            <a:ext cx="11176000" cy="666385"/>
          </a:xfrm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 rot="20820000">
            <a:off x="1075256" y="1497000"/>
            <a:ext cx="5120640" cy="3454105"/>
          </a:xfr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Rectangle 17510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invGray">
          <a:xfrm>
            <a:off x="7442200" y="4259219"/>
            <a:ext cx="4114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6404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100505" y="50257"/>
            <a:ext cx="644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F701-51E0-4603-A320-C3595F47A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tion Title with Face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52233" y="2147733"/>
            <a:ext cx="8400800" cy="22276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6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700767" y="4546100"/>
            <a:ext cx="8826000" cy="18468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wrap="square" lIns="34275" tIns="17150" rIns="34275" bIns="17150" anchor="ctr" anchorCtr="0">
            <a:noAutofit/>
          </a:bodyPr>
          <a:lstStyle/>
          <a:p>
            <a:fld id="{00000000-1234-1234-1234-123412341234}" type="slidenum">
              <a:rPr lang="en" sz="1733" smtClean="0">
                <a:solidFill>
                  <a:srgbClr val="1C3E4C"/>
                </a:solidFill>
              </a:rPr>
              <a:pPr/>
              <a:t>‹#›</a:t>
            </a:fld>
            <a:endParaRPr lang="en" sz="1733">
              <a:solidFill>
                <a:srgbClr val="1C3E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tion Title with Facets Bot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52233" y="2147733"/>
            <a:ext cx="8400800" cy="22276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700767" y="4546100"/>
            <a:ext cx="8826000" cy="18468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Divider-Teal">
    <p:bg>
      <p:bgPr>
        <a:solidFill>
          <a:srgbClr val="54C1C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039929" y="6467813"/>
            <a:ext cx="393200" cy="2460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ctr" anchorCtr="0">
            <a:noAutofit/>
          </a:bodyPr>
          <a:lstStyle/>
          <a:p>
            <a:pPr algn="r"/>
            <a:fld id="{00000000-1234-1234-1234-123412341234}" type="slidenum">
              <a:rPr lang="en" sz="120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pPr algn="r"/>
              <a:t>‹#›</a:t>
            </a:fld>
            <a:endParaRPr lang="en" sz="120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49367" y="1088000"/>
            <a:ext cx="10797200" cy="44920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767" y="5735667"/>
            <a:ext cx="3589013" cy="17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59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Divider-Blue">
    <p:bg>
      <p:bgPr>
        <a:solidFill>
          <a:srgbClr val="1A9ED9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1012715" y="6467813"/>
            <a:ext cx="420400" cy="2460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ctr" anchorCtr="0">
            <a:noAutofit/>
          </a:bodyPr>
          <a:lstStyle/>
          <a:p>
            <a:pPr algn="r"/>
            <a:fld id="{00000000-1234-1234-1234-123412341234}" type="slidenum">
              <a:rPr lang="en" sz="120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pPr algn="r"/>
              <a:t>‹#›</a:t>
            </a:fld>
            <a:endParaRPr lang="en" sz="12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49367" y="1088000"/>
            <a:ext cx="10797200" cy="30524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599167" y="4546100"/>
            <a:ext cx="8826000" cy="18468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34" y="5733317"/>
            <a:ext cx="3589013" cy="17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48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Section divider - Dark">
    <p:bg>
      <p:bgPr>
        <a:solidFill>
          <a:srgbClr val="002A3A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1012715" y="6479751"/>
            <a:ext cx="420400" cy="2348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ctr" anchorCtr="0">
            <a:noAutofit/>
          </a:bodyPr>
          <a:lstStyle/>
          <a:p>
            <a:pPr algn="r"/>
            <a:fld id="{00000000-1234-1234-1234-123412341234}" type="slidenum">
              <a:rPr lang="en" sz="120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pPr algn="r"/>
              <a:t>‹#›</a:t>
            </a:fld>
            <a:endParaRPr lang="en" sz="12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35400" y="4546100"/>
            <a:ext cx="8789600" cy="18468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72767" y="1088000"/>
            <a:ext cx="10977200" cy="30524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34" y="5694550"/>
            <a:ext cx="3589013" cy="17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58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ide Block Title &amp; Bullets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Backupify_GSlide_2.png"/>
          <p:cNvPicPr preferRelativeResize="0"/>
          <p:nvPr/>
        </p:nvPicPr>
        <p:blipFill rotWithShape="1">
          <a:blip r:embed="rId2">
            <a:alphaModFix/>
          </a:blip>
          <a:srcRect l="26368" r="45951"/>
          <a:stretch/>
        </p:blipFill>
        <p:spPr>
          <a:xfrm>
            <a:off x="-1400" y="0"/>
            <a:ext cx="40764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946207" y="6479751"/>
            <a:ext cx="490400" cy="2348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ctr" anchorCtr="0">
            <a:noAutofit/>
          </a:bodyPr>
          <a:lstStyle/>
          <a:p>
            <a:pPr algn="r"/>
            <a:fld id="{00000000-1234-1234-1234-123412341234}" type="slidenum">
              <a:rPr lang="en" sz="1200" smtClean="0">
                <a:solidFill>
                  <a:srgbClr val="199ED9"/>
                </a:solidFill>
                <a:ea typeface="Arial"/>
                <a:cs typeface="Arial"/>
                <a:sym typeface="Arial"/>
              </a:rPr>
              <a:pPr algn="r"/>
              <a:t>‹#›</a:t>
            </a:fld>
            <a:endParaRPr lang="en" sz="1200">
              <a:solidFill>
                <a:srgbClr val="199ED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267200" y="609600"/>
            <a:ext cx="7315200" cy="5524400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 anchor="t" anchorCtr="0"/>
          <a:lstStyle>
            <a:lvl1pPr marL="237061" lvl="0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1pPr>
            <a:lvl2pPr marL="457189" lvl="1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2pPr>
            <a:lvl3pPr marL="694249" lvl="2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3pPr>
            <a:lvl4pPr marL="914377" lvl="3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4pPr>
            <a:lvl5pPr marL="1151438" lvl="4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5pPr>
            <a:lvl6pPr lvl="5" rtl="0">
              <a:spcBef>
                <a:spcPts val="0"/>
              </a:spcBef>
              <a:buSzPts val="1600"/>
              <a:buChar char="■"/>
              <a:defRPr/>
            </a:lvl6pPr>
            <a:lvl7pPr lvl="6" rtl="0">
              <a:spcBef>
                <a:spcPts val="0"/>
              </a:spcBef>
              <a:buSzPts val="1600"/>
              <a:buChar char="●"/>
              <a:defRPr/>
            </a:lvl7pPr>
            <a:lvl8pPr lvl="7" rtl="0">
              <a:spcBef>
                <a:spcPts val="0"/>
              </a:spcBef>
              <a:buSzPts val="1600"/>
              <a:buChar char="○"/>
              <a:defRPr/>
            </a:lvl8pPr>
            <a:lvl9pPr lvl="8" rtl="0">
              <a:spcBef>
                <a:spcPts val="0"/>
              </a:spcBef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27400" y="635833"/>
            <a:ext cx="3254400" cy="31336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4" y="5733317"/>
            <a:ext cx="3589013" cy="17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18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Slide"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66" y="2698722"/>
            <a:ext cx="10950633" cy="68562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468" y="3384349"/>
            <a:ext cx="10950633" cy="461665"/>
          </a:xfrm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5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&amp; Bullets-Plain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946207" y="6479751"/>
            <a:ext cx="490400" cy="2348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ctr" anchorCtr="0">
            <a:noAutofit/>
          </a:bodyPr>
          <a:lstStyle/>
          <a:p>
            <a:pPr algn="r"/>
            <a:fld id="{00000000-1234-1234-1234-123412341234}" type="slidenum">
              <a:rPr lang="en" sz="1200" smtClean="0">
                <a:solidFill>
                  <a:srgbClr val="199ED9"/>
                </a:solidFill>
                <a:ea typeface="Arial"/>
                <a:cs typeface="Arial"/>
                <a:sym typeface="Arial"/>
              </a:rPr>
              <a:pPr algn="r"/>
              <a:t>‹#›</a:t>
            </a:fld>
            <a:endParaRPr lang="en" sz="1200">
              <a:solidFill>
                <a:srgbClr val="199ED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35000" y="1601435"/>
            <a:ext cx="10947600" cy="4392800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 anchor="t" anchorCtr="0"/>
          <a:lstStyle>
            <a:lvl1pPr marL="237061" lvl="0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1pPr>
            <a:lvl2pPr marL="457189" lvl="1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2pPr>
            <a:lvl3pPr marL="694249" lvl="2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3pPr>
            <a:lvl4pPr marL="914377" lvl="3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4pPr>
            <a:lvl5pPr marL="1151438" lvl="4" indent="-118530" rtl="0">
              <a:spcBef>
                <a:spcPts val="0"/>
              </a:spcBef>
              <a:spcAft>
                <a:spcPts val="2000"/>
              </a:spcAft>
              <a:buClr>
                <a:srgbClr val="002A3A"/>
              </a:buClr>
              <a:buSzPts val="1600"/>
              <a:buFont typeface="Arial"/>
              <a:buChar char="•"/>
              <a:defRPr/>
            </a:lvl5pPr>
            <a:lvl6pPr lvl="5" rtl="0">
              <a:spcBef>
                <a:spcPts val="0"/>
              </a:spcBef>
              <a:buSzPts val="1600"/>
              <a:buChar char="■"/>
              <a:defRPr/>
            </a:lvl6pPr>
            <a:lvl7pPr lvl="6" rtl="0">
              <a:spcBef>
                <a:spcPts val="0"/>
              </a:spcBef>
              <a:buSzPts val="1600"/>
              <a:buChar char="●"/>
              <a:defRPr/>
            </a:lvl7pPr>
            <a:lvl8pPr lvl="7" rtl="0">
              <a:spcBef>
                <a:spcPts val="0"/>
              </a:spcBef>
              <a:buSzPts val="1600"/>
              <a:buChar char="○"/>
              <a:defRPr/>
            </a:lvl8pPr>
            <a:lvl9pPr lvl="8" rtl="0">
              <a:spcBef>
                <a:spcPts val="0"/>
              </a:spcBef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12267" y="417500"/>
            <a:ext cx="10797200" cy="9792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7400" y="6447401"/>
            <a:ext cx="2300459" cy="26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03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&amp; Bullets-Plain Dark">
    <p:bg>
      <p:bgPr>
        <a:solidFill>
          <a:srgbClr val="002A3A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946207" y="6479751"/>
            <a:ext cx="490400" cy="2348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ctr" anchorCtr="0">
            <a:noAutofit/>
          </a:bodyPr>
          <a:lstStyle/>
          <a:p>
            <a:pPr algn="r"/>
            <a:fld id="{00000000-1234-1234-1234-123412341234}" type="slidenum">
              <a:rPr lang="en" sz="1200" smtClean="0">
                <a:solidFill>
                  <a:srgbClr val="199ED9"/>
                </a:solidFill>
                <a:ea typeface="Arial"/>
                <a:cs typeface="Arial"/>
                <a:sym typeface="Arial"/>
              </a:rPr>
              <a:pPr algn="r"/>
              <a:t>‹#›</a:t>
            </a:fld>
            <a:endParaRPr lang="en" sz="1200">
              <a:solidFill>
                <a:srgbClr val="199ED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27403" y="1799431"/>
            <a:ext cx="10954800" cy="4398000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 anchor="t" anchorCtr="0"/>
          <a:lstStyle>
            <a:lvl1pPr marL="237061" lvl="0" indent="-118530" rtl="0">
              <a:spcBef>
                <a:spcPts val="0"/>
              </a:spcBef>
              <a:spcAft>
                <a:spcPts val="2000"/>
              </a:spcAft>
              <a:buClr>
                <a:srgbClr val="FFFFFF"/>
              </a:buClr>
              <a:buSzPts val="16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marL="457189" lvl="1" indent="-118530" rtl="0">
              <a:spcBef>
                <a:spcPts val="0"/>
              </a:spcBef>
              <a:spcAft>
                <a:spcPts val="2000"/>
              </a:spcAft>
              <a:buClr>
                <a:srgbClr val="FFFFFF"/>
              </a:buClr>
              <a:buSzPts val="16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694249" lvl="2" indent="-118530" rtl="0">
              <a:spcBef>
                <a:spcPts val="0"/>
              </a:spcBef>
              <a:spcAft>
                <a:spcPts val="2000"/>
              </a:spcAft>
              <a:buClr>
                <a:srgbClr val="FFFFFF"/>
              </a:buClr>
              <a:buSzPts val="16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287859" lvl="3" indent="-135463" rtl="0">
              <a:spcBef>
                <a:spcPts val="0"/>
              </a:spcBef>
              <a:buClr>
                <a:srgbClr val="FFFFFF"/>
              </a:buClr>
              <a:buSzPts val="16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 marL="287859" lvl="4" indent="-135463" rtl="0">
              <a:spcBef>
                <a:spcPts val="0"/>
              </a:spcBef>
              <a:buClr>
                <a:srgbClr val="FFFFFF"/>
              </a:buClr>
              <a:buSzPts val="1600"/>
              <a:buFont typeface="Arial"/>
              <a:buChar char="•"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ts val="1600"/>
              <a:buChar char="○"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ts val="16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12267" y="417500"/>
            <a:ext cx="10797200" cy="979200"/>
          </a:xfrm>
          <a:prstGeom prst="rect">
            <a:avLst/>
          </a:prstGeom>
        </p:spPr>
        <p:txBody>
          <a:bodyPr wrap="square" lIns="34275" tIns="34275" rIns="34275" bIns="34275" anchor="t" anchorCtr="0"/>
          <a:lstStyle>
            <a:lvl1pPr lvl="0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54C1C1"/>
                </a:solidFill>
              </a:defRPr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34" y="5733317"/>
            <a:ext cx="3589013" cy="17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13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6684" y="686053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578987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638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0" y="1447799"/>
            <a:ext cx="11176000" cy="228267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8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799"/>
            <a:ext cx="11176000" cy="50292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7419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799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799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9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94049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272656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94049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2656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6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1416"/>
            <a:ext cx="11176000" cy="66479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>
              <a:defRPr b="1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1"/>
            <a:ext cx="2087451" cy="31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001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682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&amp;ehk=TjU6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&amp;ehk=Etp12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&amp;ehk=Kz87eOrv97Zc0grQYY99jw&amp;r=0&amp;pid=OfficeInsert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&amp;ehk=B0JWb1NkLqj485FOHZHx7w&amp;r=0&amp;pid=OfficeInsert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63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800"/>
            <a:ext cx="1117600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767" y="6488668"/>
            <a:ext cx="47207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1642"/>
                </a:solidFill>
                <a:latin typeface="Computerfont" pitchFamily="2" charset="0"/>
              </a:rPr>
              <a:t>Don’t </a:t>
            </a:r>
            <a:r>
              <a:rPr lang="en-US" sz="2400" dirty="0" err="1">
                <a:solidFill>
                  <a:srgbClr val="001642"/>
                </a:solidFill>
                <a:latin typeface="Computerfont" pitchFamily="2" charset="0"/>
              </a:rPr>
              <a:t>Pa..Panic</a:t>
            </a:r>
            <a:r>
              <a:rPr lang="en-US" sz="2400" dirty="0">
                <a:solidFill>
                  <a:srgbClr val="001642"/>
                </a:solidFill>
                <a:latin typeface="Computerfont" pitchFamily="2" charset="0"/>
              </a:rPr>
              <a:t> Consulting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118AD-3E08-4806-81E8-2A563F50257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7683" y="5741817"/>
            <a:ext cx="952633" cy="10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717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1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19328" y="607824"/>
            <a:ext cx="10992000" cy="751200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SzPts val="3000"/>
              <a:buFont typeface="Roboto Condensed"/>
              <a:buChar char="●"/>
              <a:defRPr sz="3000" b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spcBef>
                <a:spcPts val="0"/>
              </a:spcBef>
              <a:buSzPts val="500"/>
              <a:buChar char="○"/>
              <a:defRPr sz="500"/>
            </a:lvl2pPr>
            <a:lvl3pPr marL="0" marR="0" lvl="2" indent="0" algn="l" rtl="0">
              <a:spcBef>
                <a:spcPts val="0"/>
              </a:spcBef>
              <a:buSzPts val="500"/>
              <a:buChar char="■"/>
              <a:defRPr sz="500"/>
            </a:lvl3pPr>
            <a:lvl4pPr marL="0" marR="0" lvl="3" indent="0" algn="l" rtl="0">
              <a:spcBef>
                <a:spcPts val="0"/>
              </a:spcBef>
              <a:buSzPts val="500"/>
              <a:buChar char="●"/>
              <a:defRPr sz="500"/>
            </a:lvl4pPr>
            <a:lvl5pPr marL="0" marR="0" lvl="4" indent="0" algn="l" rtl="0">
              <a:spcBef>
                <a:spcPts val="0"/>
              </a:spcBef>
              <a:buSzPts val="500"/>
              <a:buChar char="○"/>
              <a:defRPr sz="500"/>
            </a:lvl5pPr>
            <a:lvl6pPr marL="0" marR="0" lvl="5" indent="0" algn="l" rtl="0">
              <a:spcBef>
                <a:spcPts val="0"/>
              </a:spcBef>
              <a:buSzPts val="500"/>
              <a:buChar char="■"/>
              <a:defRPr sz="500"/>
            </a:lvl6pPr>
            <a:lvl7pPr marL="0" marR="0" lvl="6" indent="0" algn="l" rtl="0">
              <a:spcBef>
                <a:spcPts val="0"/>
              </a:spcBef>
              <a:buSzPts val="500"/>
              <a:buChar char="●"/>
              <a:defRPr sz="500"/>
            </a:lvl7pPr>
            <a:lvl8pPr marL="0" marR="0" lvl="7" indent="0" algn="l" rtl="0">
              <a:spcBef>
                <a:spcPts val="0"/>
              </a:spcBef>
              <a:buSzPts val="500"/>
              <a:buChar char="○"/>
              <a:defRPr sz="500"/>
            </a:lvl8pPr>
            <a:lvl9pPr marL="0" marR="0" lvl="8" indent="0" algn="l" rtl="0">
              <a:spcBef>
                <a:spcPts val="0"/>
              </a:spcBef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 anchor="t" anchorCtr="0"/>
          <a:lstStyle>
            <a:lvl1pPr marL="0" marR="0" lvl="0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●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77800" marR="0" lvl="1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○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342900" marR="0" lvl="2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■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520700" marR="0" lvl="3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●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685800" marR="0" lvl="4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○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■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●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○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spcAft>
                <a:spcPts val="1000"/>
              </a:spcAft>
              <a:buClr>
                <a:srgbClr val="1C3E4C"/>
              </a:buClr>
              <a:buSzPts val="1600"/>
              <a:buFont typeface="Roboto"/>
              <a:buChar char="■"/>
              <a:defRPr sz="1600">
                <a:solidFill>
                  <a:srgbClr val="1C3E4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 anchor="ctr" anchorCtr="0"/>
          <a:lstStyle>
            <a:lvl1pPr marL="0" marR="0" lvl="0" indent="0" algn="l" rtl="0">
              <a:spcBef>
                <a:spcPts val="0"/>
              </a:spcBef>
              <a:buSzPts val="500"/>
              <a:buChar char="●"/>
              <a:defRPr sz="667"/>
            </a:lvl1pPr>
            <a:lvl2pPr marL="0" marR="0" lvl="1" indent="0" algn="l" rtl="0">
              <a:spcBef>
                <a:spcPts val="0"/>
              </a:spcBef>
              <a:buSzPts val="500"/>
              <a:buChar char="○"/>
              <a:defRPr sz="667"/>
            </a:lvl2pPr>
            <a:lvl3pPr marL="0" marR="0" lvl="2" indent="0" algn="l" rtl="0">
              <a:spcBef>
                <a:spcPts val="0"/>
              </a:spcBef>
              <a:buSzPts val="500"/>
              <a:buChar char="■"/>
              <a:defRPr sz="667"/>
            </a:lvl3pPr>
            <a:lvl4pPr marL="0" marR="0" lvl="3" indent="0" algn="l" rtl="0">
              <a:spcBef>
                <a:spcPts val="0"/>
              </a:spcBef>
              <a:buSzPts val="500"/>
              <a:buChar char="●"/>
              <a:defRPr sz="667"/>
            </a:lvl4pPr>
            <a:lvl5pPr marL="0" marR="0" lvl="4" indent="0" algn="l" rtl="0">
              <a:spcBef>
                <a:spcPts val="0"/>
              </a:spcBef>
              <a:buSzPts val="500"/>
              <a:buChar char="○"/>
              <a:defRPr sz="667"/>
            </a:lvl5pPr>
            <a:lvl6pPr marL="0" marR="0" lvl="5" indent="0" algn="l" rtl="0">
              <a:spcBef>
                <a:spcPts val="0"/>
              </a:spcBef>
              <a:buSzPts val="500"/>
              <a:buChar char="■"/>
              <a:defRPr sz="667"/>
            </a:lvl6pPr>
            <a:lvl7pPr marL="0" marR="0" lvl="6" indent="0" algn="l" rtl="0">
              <a:spcBef>
                <a:spcPts val="0"/>
              </a:spcBef>
              <a:buSzPts val="500"/>
              <a:buChar char="●"/>
              <a:defRPr sz="667"/>
            </a:lvl7pPr>
            <a:lvl8pPr marL="0" marR="0" lvl="7" indent="0" algn="l" rtl="0">
              <a:spcBef>
                <a:spcPts val="0"/>
              </a:spcBef>
              <a:buSzPts val="500"/>
              <a:buChar char="○"/>
              <a:defRPr sz="667"/>
            </a:lvl8pPr>
            <a:lvl9pPr marL="0" marR="0" lvl="8" indent="0" algn="l" rtl="0">
              <a:spcBef>
                <a:spcPts val="0"/>
              </a:spcBef>
              <a:buSzPts val="500"/>
              <a:buChar char="■"/>
              <a:defRPr sz="667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 anchor="ctr" anchorCtr="0"/>
          <a:lstStyle>
            <a:lvl1pPr marL="0" marR="0" lvl="0" indent="0" algn="ctr" rtl="0">
              <a:spcBef>
                <a:spcPts val="0"/>
              </a:spcBef>
              <a:buSzPts val="500"/>
              <a:buChar char="●"/>
              <a:defRPr sz="667"/>
            </a:lvl1pPr>
            <a:lvl2pPr marL="0" marR="0" lvl="1" indent="0" algn="l" rtl="0">
              <a:spcBef>
                <a:spcPts val="0"/>
              </a:spcBef>
              <a:buSzPts val="500"/>
              <a:buChar char="○"/>
              <a:defRPr sz="667"/>
            </a:lvl2pPr>
            <a:lvl3pPr marL="0" marR="0" lvl="2" indent="0" algn="l" rtl="0">
              <a:spcBef>
                <a:spcPts val="0"/>
              </a:spcBef>
              <a:buSzPts val="500"/>
              <a:buChar char="■"/>
              <a:defRPr sz="667"/>
            </a:lvl3pPr>
            <a:lvl4pPr marL="0" marR="0" lvl="3" indent="0" algn="l" rtl="0">
              <a:spcBef>
                <a:spcPts val="0"/>
              </a:spcBef>
              <a:buSzPts val="500"/>
              <a:buChar char="●"/>
              <a:defRPr sz="667"/>
            </a:lvl4pPr>
            <a:lvl5pPr marL="0" marR="0" lvl="4" indent="0" algn="l" rtl="0">
              <a:spcBef>
                <a:spcPts val="0"/>
              </a:spcBef>
              <a:buSzPts val="500"/>
              <a:buChar char="○"/>
              <a:defRPr sz="667"/>
            </a:lvl5pPr>
            <a:lvl6pPr marL="0" marR="0" lvl="5" indent="0" algn="l" rtl="0">
              <a:spcBef>
                <a:spcPts val="0"/>
              </a:spcBef>
              <a:buSzPts val="500"/>
              <a:buChar char="■"/>
              <a:defRPr sz="667"/>
            </a:lvl6pPr>
            <a:lvl7pPr marL="0" marR="0" lvl="6" indent="0" algn="l" rtl="0">
              <a:spcBef>
                <a:spcPts val="0"/>
              </a:spcBef>
              <a:buSzPts val="500"/>
              <a:buChar char="●"/>
              <a:defRPr sz="667"/>
            </a:lvl7pPr>
            <a:lvl8pPr marL="0" marR="0" lvl="7" indent="0" algn="l" rtl="0">
              <a:spcBef>
                <a:spcPts val="0"/>
              </a:spcBef>
              <a:buSzPts val="500"/>
              <a:buChar char="○"/>
              <a:defRPr sz="667"/>
            </a:lvl8pPr>
            <a:lvl9pPr marL="0" marR="0" lvl="8" indent="0" algn="l" rtl="0">
              <a:spcBef>
                <a:spcPts val="0"/>
              </a:spcBef>
              <a:buSzPts val="500"/>
              <a:buChar char="■"/>
              <a:defRPr sz="667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wrap="square" lIns="34275" tIns="17150" rIns="34275" bIns="17150" anchor="ctr" anchorCtr="0">
            <a:noAutofit/>
          </a:bodyPr>
          <a:lstStyle/>
          <a:p>
            <a:pPr algn="r"/>
            <a:fld id="{00000000-1234-1234-1234-123412341234}" type="slidenum">
              <a:rPr lang="en" sz="1200" smtClean="0">
                <a:solidFill>
                  <a:srgbClr val="1A8BD0"/>
                </a:solidFill>
                <a:ea typeface="Arial"/>
                <a:cs typeface="Arial"/>
                <a:sym typeface="Arial"/>
              </a:rPr>
              <a:pPr algn="r"/>
              <a:t>‹#›</a:t>
            </a:fld>
            <a:endParaRPr lang="en" sz="1200">
              <a:solidFill>
                <a:srgbClr val="1A8BD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770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dn715769.aspx" TargetMode="External"/><Relationship Id="rId2" Type="http://schemas.openxmlformats.org/officeDocument/2006/relationships/hyperlink" Target="https://blogs.msdn.microsoft.com/sambetts/2014/04/17/stretched-sharepoint-farms-vs-disaster-recovery-sharepoint-farms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echnet.microsoft.com/en-us/library/cc263031(v=office.16).aspx" TargetMode="External"/><Relationship Id="rId4" Type="http://schemas.openxmlformats.org/officeDocument/2006/relationships/hyperlink" Target="https://technet.microsoft.com/en-us/library/jj841106(v=office.16)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Paul.Stork@dontpapanic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7381-32CA-4CEF-A072-53827FC0E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90" y="2580370"/>
            <a:ext cx="10950633" cy="1523495"/>
          </a:xfrm>
        </p:spPr>
        <p:txBody>
          <a:bodyPr/>
          <a:lstStyle/>
          <a:p>
            <a:r>
              <a:rPr lang="en-US" sz="6600" dirty="0"/>
              <a:t>Ensuring Business Continuity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85652-E65D-47E2-B704-860231F2E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90" y="4786313"/>
            <a:ext cx="11359794" cy="461665"/>
          </a:xfrm>
        </p:spPr>
        <p:txBody>
          <a:bodyPr>
            <a:noAutofit/>
          </a:bodyPr>
          <a:lstStyle/>
          <a:p>
            <a:r>
              <a:rPr lang="en-US" sz="2800" b="1" dirty="0"/>
              <a:t>Planning for High Availability and Disaster Recovery in SharePoint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891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63F2-CB8A-49FE-9450-5F77A863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365 Service Level Agreements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449AF-DF30-4018-A98E-7572047EB230}"/>
              </a:ext>
            </a:extLst>
          </p:cNvPr>
          <p:cNvSpPr txBox="1"/>
          <p:nvPr/>
        </p:nvSpPr>
        <p:spPr>
          <a:xfrm flipH="1">
            <a:off x="508000" y="5931877"/>
            <a:ext cx="103983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Reference: https://products.office.com/en-us/business/office-365-trust-center-operations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ED504D-1915-4B43-A2D3-A0E3F56B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7799"/>
            <a:ext cx="11176000" cy="4366847"/>
          </a:xfrm>
        </p:spPr>
        <p:txBody>
          <a:bodyPr/>
          <a:lstStyle/>
          <a:p>
            <a:r>
              <a:rPr lang="en-US" dirty="0"/>
              <a:t>Service Credits for Missing SLAs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Historical Office 365 Uptime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3AF4E37C-40CE-456F-9ECA-448A4D6DE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75985"/>
              </p:ext>
            </p:extLst>
          </p:nvPr>
        </p:nvGraphicFramePr>
        <p:xfrm>
          <a:off x="507992" y="4302369"/>
          <a:ext cx="11176008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7001">
                  <a:extLst>
                    <a:ext uri="{9D8B030D-6E8A-4147-A177-3AD203B41FA5}">
                      <a16:colId xmlns:a16="http://schemas.microsoft.com/office/drawing/2014/main" val="2791964698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3240802950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763551943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141063738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767545427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1845885661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635178972"/>
                    </a:ext>
                  </a:extLst>
                </a:gridCol>
                <a:gridCol w="1397001">
                  <a:extLst>
                    <a:ext uri="{9D8B030D-6E8A-4147-A177-3AD203B41FA5}">
                      <a16:colId xmlns:a16="http://schemas.microsoft.com/office/drawing/2014/main" val="423769881"/>
                    </a:ext>
                  </a:extLst>
                </a:gridCol>
              </a:tblGrid>
              <a:tr h="2729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21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422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99.98%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99.98%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99.99%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99.99%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99.99%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99.97%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576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2FDAAEE-364A-4497-86A2-456DBDFC6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369044"/>
              </p:ext>
            </p:extLst>
          </p:nvPr>
        </p:nvGraphicFramePr>
        <p:xfrm>
          <a:off x="507992" y="2029524"/>
          <a:ext cx="8128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024063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696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 Uptime 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Service Credit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3389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&lt;99.9%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996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&lt;99%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424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&lt;95%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40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6355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0D3F-0E1B-4742-9689-4E238D7E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 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AC30-24F3-4531-968E-7FC74EA5C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Single Points of Failure</a:t>
            </a:r>
          </a:p>
          <a:p>
            <a:pPr lvl="1"/>
            <a:r>
              <a:rPr lang="en-US" dirty="0"/>
              <a:t>Web Front Ends – Requires a Load Balancer</a:t>
            </a:r>
          </a:p>
          <a:p>
            <a:pPr lvl="1"/>
            <a:r>
              <a:rPr lang="en-US" dirty="0"/>
              <a:t>Service Applications – Services Load Balanced by SharePoint</a:t>
            </a:r>
          </a:p>
          <a:p>
            <a:pPr lvl="1"/>
            <a:r>
              <a:rPr lang="en-US" dirty="0"/>
              <a:t>SQL Database Server – Physical Cluster or SQL Always On</a:t>
            </a:r>
          </a:p>
          <a:p>
            <a:pPr lvl="1"/>
            <a:r>
              <a:rPr lang="en-US" dirty="0"/>
              <a:t>Data Center (DR) – If the whole Data Center goes its really DR</a:t>
            </a:r>
          </a:p>
          <a:p>
            <a:r>
              <a:rPr lang="en-US" dirty="0"/>
              <a:t>Requires balancing Cost vs. Availability</a:t>
            </a:r>
          </a:p>
          <a:p>
            <a:pPr lvl="1"/>
            <a:r>
              <a:rPr lang="en-US" dirty="0"/>
              <a:t>Duplicating everything can be expensive</a:t>
            </a:r>
          </a:p>
          <a:p>
            <a:pPr lvl="1"/>
            <a:r>
              <a:rPr lang="en-US" dirty="0"/>
              <a:t>Question of “Where do you stop”</a:t>
            </a:r>
          </a:p>
        </p:txBody>
      </p:sp>
    </p:spTree>
    <p:extLst>
      <p:ext uri="{BB962C8B-B14F-4D97-AF65-F5344CB8AC3E}">
        <p14:creationId xmlns:p14="http://schemas.microsoft.com/office/powerpoint/2010/main" val="23445753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A18D-3C42-4A54-93E1-ECB00FD9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Front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5D21-043D-484D-A34F-0C901956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 Considerations</a:t>
            </a:r>
          </a:p>
          <a:p>
            <a:pPr lvl="1"/>
            <a:r>
              <a:rPr lang="en-US" dirty="0"/>
              <a:t>At least Two Servers</a:t>
            </a:r>
          </a:p>
          <a:p>
            <a:pPr lvl="1"/>
            <a:r>
              <a:rPr lang="en-US" dirty="0"/>
              <a:t>Load Balancer to distribute traffic</a:t>
            </a:r>
          </a:p>
          <a:p>
            <a:pPr lvl="2"/>
            <a:r>
              <a:rPr lang="en-US" dirty="0"/>
              <a:t>Not all Load Balancers are suitable for HA (ex. Windows NLB)</a:t>
            </a:r>
          </a:p>
          <a:p>
            <a:r>
              <a:rPr lang="en-US" dirty="0"/>
              <a:t>DR Considerations</a:t>
            </a:r>
          </a:p>
          <a:p>
            <a:pPr lvl="1"/>
            <a:r>
              <a:rPr lang="en-US" dirty="0"/>
              <a:t>Need </a:t>
            </a:r>
            <a:r>
              <a:rPr lang="en-US"/>
              <a:t>to change DNS to point to new WFEs</a:t>
            </a:r>
          </a:p>
        </p:txBody>
      </p:sp>
    </p:spTree>
    <p:extLst>
      <p:ext uri="{BB962C8B-B14F-4D97-AF65-F5344CB8AC3E}">
        <p14:creationId xmlns:p14="http://schemas.microsoft.com/office/powerpoint/2010/main" val="30614046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4D75-ED49-4614-8E37-07B190D5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C59F-FA59-41E1-BCBD-A88DE76AD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Replicate settings for Service Applications that don’t use a database</a:t>
            </a:r>
          </a:p>
          <a:p>
            <a:pPr lvl="1"/>
            <a:r>
              <a:rPr lang="en-US" altLang="en-US" sz="2400" dirty="0"/>
              <a:t>Excel Services</a:t>
            </a:r>
          </a:p>
          <a:p>
            <a:pPr lvl="1"/>
            <a:r>
              <a:rPr lang="en-US" altLang="en-US" sz="2400" dirty="0"/>
              <a:t>PerformancePoint Services</a:t>
            </a:r>
          </a:p>
          <a:p>
            <a:pPr lvl="1"/>
            <a:r>
              <a:rPr lang="en-US" altLang="en-US" sz="2400" dirty="0"/>
              <a:t>PowerPoint Conversion</a:t>
            </a:r>
          </a:p>
          <a:p>
            <a:pPr lvl="1"/>
            <a:r>
              <a:rPr lang="en-US" altLang="en-US" sz="2400" dirty="0"/>
              <a:t>Visio Graphics Service</a:t>
            </a:r>
          </a:p>
          <a:p>
            <a:pPr lvl="1"/>
            <a:r>
              <a:rPr lang="en-US" altLang="en-US" sz="2400" dirty="0"/>
              <a:t>Work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625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D085-E8B9-4C0A-A3D2-9A833B86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6048-53BE-43FC-AF26-BC455AFB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SQL Cluster</a:t>
            </a:r>
          </a:p>
          <a:p>
            <a:pPr lvl="1"/>
            <a:r>
              <a:rPr lang="en-US" dirty="0"/>
              <a:t>Requires extra hardware that may be expensive</a:t>
            </a:r>
          </a:p>
          <a:p>
            <a:pPr lvl="1"/>
            <a:r>
              <a:rPr lang="en-US" dirty="0"/>
              <a:t>Difficult to setup and configure</a:t>
            </a:r>
          </a:p>
          <a:p>
            <a:r>
              <a:rPr lang="en-US" dirty="0"/>
              <a:t>SQL Always On (Mirroring/Log Shipping in earlier versions)</a:t>
            </a:r>
          </a:p>
          <a:p>
            <a:pPr lvl="1"/>
            <a:r>
              <a:rPr lang="en-US" dirty="0"/>
              <a:t>Synchronous Replica – Good for HA (requires proximity)</a:t>
            </a:r>
          </a:p>
          <a:p>
            <a:pPr lvl="2"/>
            <a:r>
              <a:rPr lang="en-US" dirty="0"/>
              <a:t>Not all SharePoint databases supported</a:t>
            </a:r>
          </a:p>
          <a:p>
            <a:pPr lvl="1"/>
            <a:r>
              <a:rPr lang="en-US" dirty="0"/>
              <a:t>Asynchronous Replica – Good for DR (2014 supports Azure)</a:t>
            </a:r>
          </a:p>
          <a:p>
            <a:pPr lvl="1"/>
            <a:endParaRPr lang="en-US" dirty="0"/>
          </a:p>
          <a:p>
            <a:pPr marL="65087" indent="0">
              <a:buNone/>
            </a:pPr>
            <a:r>
              <a:rPr lang="en-US" sz="2400" i="1" dirty="0"/>
              <a:t>Note: Check SharePoint requirements when selecting SQL version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9142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743A-8F40-435C-AB47-3C1547E3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 &amp; DR Database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8F81A6-FB56-4C48-8430-9A1FF12AC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27579"/>
              </p:ext>
            </p:extLst>
          </p:nvPr>
        </p:nvGraphicFramePr>
        <p:xfrm>
          <a:off x="508001" y="1298944"/>
          <a:ext cx="11175999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10837">
                  <a:extLst>
                    <a:ext uri="{9D8B030D-6E8A-4147-A177-3AD203B41FA5}">
                      <a16:colId xmlns:a16="http://schemas.microsoft.com/office/drawing/2014/main" val="3020007982"/>
                    </a:ext>
                  </a:extLst>
                </a:gridCol>
                <a:gridCol w="2307265">
                  <a:extLst>
                    <a:ext uri="{9D8B030D-6E8A-4147-A177-3AD203B41FA5}">
                      <a16:colId xmlns:a16="http://schemas.microsoft.com/office/drawing/2014/main" val="1095211884"/>
                    </a:ext>
                  </a:extLst>
                </a:gridCol>
                <a:gridCol w="4857897">
                  <a:extLst>
                    <a:ext uri="{9D8B030D-6E8A-4147-A177-3AD203B41FA5}">
                      <a16:colId xmlns:a16="http://schemas.microsoft.com/office/drawing/2014/main" val="1973934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Synchronous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2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SharePoint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– Farm 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8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Central Admin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– Farm 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10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 Collection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90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Search 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– Copy can be used to recreate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6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Search Crawl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4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Search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03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8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recommended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7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 Profile Synch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5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Other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1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SQL System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63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677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High Availability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B7D42EF-8B78-4E8C-9B32-30D0723910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 rot="20820000">
            <a:off x="1022477" y="701498"/>
            <a:ext cx="4766310" cy="4766310"/>
          </a:xfrm>
        </p:spPr>
      </p:pic>
    </p:spTree>
    <p:extLst>
      <p:ext uri="{BB962C8B-B14F-4D97-AF65-F5344CB8AC3E}">
        <p14:creationId xmlns:p14="http://schemas.microsoft.com/office/powerpoint/2010/main" val="15102287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B2FB-E363-4582-94B6-2F6D4DD7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 Design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F6EAF-B1CC-467E-9D00-8D3FE6BC9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Cold standby</a:t>
            </a:r>
            <a:r>
              <a:rPr lang="en-US" dirty="0"/>
              <a:t>: Backups used to restore at a second location AFTER a disaster occurs</a:t>
            </a:r>
          </a:p>
          <a:p>
            <a:pPr lvl="1"/>
            <a:r>
              <a:rPr lang="en-US" dirty="0"/>
              <a:t>Pros: Often the cheapest option to maintain, but can be an expensive option to recover</a:t>
            </a:r>
          </a:p>
          <a:p>
            <a:pPr lvl="1"/>
            <a:r>
              <a:rPr lang="en-US" dirty="0"/>
              <a:t>Cons: The slowest option to recover.</a:t>
            </a:r>
          </a:p>
          <a:p>
            <a:r>
              <a:rPr lang="en-US" b="1" dirty="0"/>
              <a:t>Warm standby</a:t>
            </a:r>
            <a:r>
              <a:rPr lang="en-US" dirty="0"/>
              <a:t>: Backups used to restore at a second location BEFORE a disaster occurs</a:t>
            </a:r>
          </a:p>
          <a:p>
            <a:pPr lvl="1"/>
            <a:r>
              <a:rPr lang="en-US" dirty="0"/>
              <a:t>Pros: Often fairly inexpensive to recover, because a virtual server farm can require little configuration upon recovery.</a:t>
            </a:r>
          </a:p>
          <a:p>
            <a:pPr lvl="1"/>
            <a:r>
              <a:rPr lang="en-US" dirty="0"/>
              <a:t>Cons: Can be very expensive and time-consuming to maintain.</a:t>
            </a:r>
          </a:p>
          <a:p>
            <a:r>
              <a:rPr lang="en-US" b="1" dirty="0"/>
              <a:t>Hot standby</a:t>
            </a:r>
            <a:r>
              <a:rPr lang="en-US" dirty="0"/>
              <a:t>: Continuous synchronization to a second location</a:t>
            </a:r>
          </a:p>
          <a:p>
            <a:pPr lvl="1"/>
            <a:r>
              <a:rPr lang="en-US" dirty="0"/>
              <a:t>Pros: Often fairly fast to recover.</a:t>
            </a:r>
          </a:p>
          <a:p>
            <a:pPr lvl="1"/>
            <a:r>
              <a:rPr lang="en-US" dirty="0"/>
              <a:t>Cons: Can be very expensive to configure and maintain.</a:t>
            </a:r>
          </a:p>
        </p:txBody>
      </p:sp>
    </p:spTree>
    <p:extLst>
      <p:ext uri="{BB962C8B-B14F-4D97-AF65-F5344CB8AC3E}">
        <p14:creationId xmlns:p14="http://schemas.microsoft.com/office/powerpoint/2010/main" val="12286633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E140-9E47-4BD5-BB3F-4344C1A7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DR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3D08E-B245-4FCF-8387-57FB9830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Backup/Restore </a:t>
            </a:r>
          </a:p>
          <a:p>
            <a:pPr lvl="1"/>
            <a:r>
              <a:rPr lang="en-US" dirty="0"/>
              <a:t>We’ve already discussed Limitations of Backup</a:t>
            </a:r>
          </a:p>
          <a:p>
            <a:r>
              <a:rPr lang="en-US" dirty="0"/>
              <a:t>Stretched Farm</a:t>
            </a:r>
          </a:p>
          <a:p>
            <a:pPr lvl="1"/>
            <a:r>
              <a:rPr lang="en-US" dirty="0"/>
              <a:t>Technical Limitations based on distance</a:t>
            </a:r>
          </a:p>
          <a:p>
            <a:r>
              <a:rPr lang="en-US" dirty="0"/>
              <a:t>Virtual Machine Failover </a:t>
            </a:r>
          </a:p>
          <a:p>
            <a:pPr lvl="1"/>
            <a:r>
              <a:rPr lang="en-US" dirty="0"/>
              <a:t>Potential Timing Limitations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423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761F-92DC-4DD8-BF7E-45540BFE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Stretched Farm Support for 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01D96-7D92-41D6-80EC-97D0B0D2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7799"/>
            <a:ext cx="7604347" cy="5029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Limitations </a:t>
            </a:r>
          </a:p>
          <a:p>
            <a:pPr lvl="1"/>
            <a:r>
              <a:rPr lang="en-US" dirty="0"/>
              <a:t>No more than 1ms latency between components in farms</a:t>
            </a:r>
          </a:p>
          <a:p>
            <a:pPr lvl="1"/>
            <a:r>
              <a:rPr lang="en-US" dirty="0"/>
              <a:t>Requires bandwidth greater than 1 Gb per second between farms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B7E2D-4597-4289-A774-374BBF748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347" y="1172306"/>
            <a:ext cx="3983734" cy="55801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8982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647" y="1371599"/>
            <a:ext cx="2286000" cy="2286000"/>
          </a:xfrm>
          <a:prstGeom prst="rect">
            <a:avLst/>
          </a:prstGeom>
          <a:solidFill>
            <a:srgbClr val="E42B06"/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Owner/Principal Architect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Pa..Panic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Consulting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5647" y="3859714"/>
            <a:ext cx="2286000" cy="2286000"/>
          </a:xfrm>
          <a:prstGeom prst="rect">
            <a:avLst/>
          </a:prstGeom>
          <a:solidFill>
            <a:srgbClr val="0099FF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Community Contributor</a:t>
            </a:r>
          </a:p>
          <a:p>
            <a:pPr algn="ctr"/>
            <a:endParaRPr lang="en-US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Technet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Forums</a:t>
            </a: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MSDN Forums</a:t>
            </a: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Yammer Groups</a:t>
            </a:r>
          </a:p>
          <a:p>
            <a:pPr algn="ctr"/>
            <a:endParaRPr lang="en-US" sz="82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4887" y="3859714"/>
            <a:ext cx="2286000" cy="2286000"/>
          </a:xfrm>
          <a:prstGeom prst="rect">
            <a:avLst/>
          </a:prstGeom>
          <a:solidFill>
            <a:srgbClr val="FFCC00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 Information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Email: 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pstork@att.net</a:t>
            </a:r>
          </a:p>
          <a:p>
            <a:endParaRPr lang="fr-FR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Blog: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http://dontPaPanic.com/blog</a:t>
            </a:r>
          </a:p>
          <a:p>
            <a:endParaRPr lang="fr-FR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Twitter: 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@</a:t>
            </a:r>
            <a:r>
              <a:rPr lang="fr-FR" sz="11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PStork</a:t>
            </a:r>
            <a:endParaRPr lang="en-US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4887" y="1371599"/>
            <a:ext cx="2286000" cy="2286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Author</a:t>
            </a:r>
          </a:p>
          <a:p>
            <a:pPr algn="ctr"/>
            <a:endParaRPr lang="en-US" sz="6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Developer’s Guide to WSS 3.0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MOSS 2007 Best Practices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MCTS: WSS 3.0 Configuration Study Guide (70-631)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SharePoint 2010 Development for Office 365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594" y="198501"/>
            <a:ext cx="583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Paul Papanek Stork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9893" y="646721"/>
            <a:ext cx="1777818" cy="549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22" y="1549162"/>
            <a:ext cx="1071919" cy="751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92" y="629729"/>
            <a:ext cx="1777818" cy="670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752" y="3659171"/>
            <a:ext cx="1117460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752" y="2421137"/>
            <a:ext cx="1117460" cy="111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906" y="1953647"/>
            <a:ext cx="1648011" cy="10968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551" y="629729"/>
            <a:ext cx="1813594" cy="731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B8338-D8D2-4D8C-9AF9-C6DCE4F0E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8922" y="4897206"/>
            <a:ext cx="1117460" cy="111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594" y="1374902"/>
            <a:ext cx="2282697" cy="22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93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F431-02BB-4394-832C-A123B19F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Replication/Failover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2D780-E732-4048-9998-29A9B2B9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periodic Snapshots (Backups) of the Servers and Databases</a:t>
            </a:r>
          </a:p>
          <a:p>
            <a:pPr lvl="1"/>
            <a:r>
              <a:rPr lang="en-US" dirty="0"/>
              <a:t>Frequency of Snapshots will effect RPO and RTO</a:t>
            </a:r>
          </a:p>
          <a:p>
            <a:pPr lvl="1"/>
            <a:r>
              <a:rPr lang="en-US" dirty="0"/>
              <a:t>Anomalies can arise if Snapshots are not synchronized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94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Non-Database concerns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Some things are not in the SQL database</a:t>
            </a:r>
          </a:p>
          <a:p>
            <a:pPr lvl="1"/>
            <a:r>
              <a:rPr lang="en-US" altLang="en-US" sz="2400" dirty="0"/>
              <a:t>Custom Solutions</a:t>
            </a:r>
          </a:p>
          <a:p>
            <a:pPr lvl="1"/>
            <a:r>
              <a:rPr lang="en-US" altLang="en-US" sz="2400" dirty="0"/>
              <a:t>Feature Activations</a:t>
            </a:r>
          </a:p>
          <a:p>
            <a:pPr lvl="1"/>
            <a:r>
              <a:rPr lang="en-US" altLang="en-US" sz="2400" dirty="0"/>
              <a:t>IIS and Server configuration changes</a:t>
            </a:r>
          </a:p>
          <a:p>
            <a:pPr lvl="1"/>
            <a:r>
              <a:rPr lang="en-US" altLang="en-US" sz="2400" dirty="0"/>
              <a:t>Service Pack and CU patching</a:t>
            </a:r>
          </a:p>
          <a:p>
            <a:r>
              <a:rPr lang="en-US" altLang="en-US" sz="2800" dirty="0"/>
              <a:t>Keep Production and DR farms in Sync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1197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High Level Process – DR Recovery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F7DD1-35D0-4B89-884D-3C603549F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7" y="893055"/>
            <a:ext cx="10366744" cy="61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922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Disaster Recovery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D513C09-169D-476D-9A95-1EE21394DA52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 rot="20820000">
            <a:off x="1132084" y="1250409"/>
            <a:ext cx="5163271" cy="3962953"/>
          </a:xfrm>
        </p:spPr>
      </p:pic>
    </p:spTree>
    <p:extLst>
      <p:ext uri="{BB962C8B-B14F-4D97-AF65-F5344CB8AC3E}">
        <p14:creationId xmlns:p14="http://schemas.microsoft.com/office/powerpoint/2010/main" val="212683141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Isn't Microsoft doing all this for me in O365?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Site Collections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Restore from SharePoint Admin center Recycle Bin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Recycle Bin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Sites, Lists, Libraries, Folders, Documents, and Items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Things remain for 93 days max or until Quota exceeded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Recycle Bin Quota is 200% of Site Collection Quota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Recycle Bin counts against Tenant storage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OneDrive for Business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“File Restore” functionality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7470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Stretched SharePoint Farms vs. Disaster Recovery SharePoint Farms</a:t>
            </a:r>
            <a:br>
              <a:rPr lang="en-US" sz="3100" dirty="0"/>
            </a:br>
            <a:r>
              <a:rPr lang="en-US" sz="2200" dirty="0">
                <a:hlinkClick r:id="rId2"/>
              </a:rPr>
              <a:t>https://blogs.msdn.microsoft.com/sambetts/2014/04/17/stretched-sharepoint-farms-vs-disaster-recovery-sharepoint-farms/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Disaster recovery best practices and strategies for SharePoint 2013 search</a:t>
            </a:r>
            <a:br>
              <a:rPr lang="en-US" sz="3100" dirty="0"/>
            </a:br>
            <a:r>
              <a:rPr lang="en-US" sz="2200" dirty="0">
                <a:hlinkClick r:id="rId3"/>
              </a:rPr>
              <a:t>https://technet.microsoft.com/en-us/library/dn715769.aspx</a:t>
            </a:r>
            <a:r>
              <a:rPr lang="en-US" sz="2200" dirty="0"/>
              <a:t>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Supported high availability and disaster recovery options for SharePoint databases</a:t>
            </a:r>
            <a:br>
              <a:rPr lang="en-US" sz="2400" b="1" dirty="0"/>
            </a:br>
            <a:r>
              <a:rPr lang="en-US" sz="2000" dirty="0">
                <a:hlinkClick r:id="rId4"/>
              </a:rPr>
              <a:t>https://technet.microsoft.com/en-us/library/jj841106(v=office.16).aspx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/>
              <a:t>Plan for high availability and disaster recovery for SharePoint Server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https://technet.microsoft.com/en-us/library/cc263031(v=office.16).aspx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6146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1987"/>
          <p:cNvSpPr>
            <a:spLocks noGrp="1" noChangeArrowheads="1"/>
          </p:cNvSpPr>
          <p:nvPr>
            <p:ph type="title"/>
          </p:nvPr>
        </p:nvSpPr>
        <p:spPr>
          <a:xfrm>
            <a:off x="1705617" y="649082"/>
            <a:ext cx="8575461" cy="151610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8800" b="1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4221889" y="2483941"/>
            <a:ext cx="6867175" cy="3848940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88900"/>
          </a:effectLst>
        </p:spPr>
        <p:txBody>
          <a:bodyPr>
            <a:normAutofit/>
          </a:bodyPr>
          <a:lstStyle/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Information</a:t>
            </a:r>
          </a:p>
          <a:p>
            <a:pPr lvl="1">
              <a:spcBef>
                <a:spcPts val="2400"/>
              </a:spcBef>
              <a:spcAft>
                <a:spcPts val="600"/>
              </a:spcAft>
              <a:tabLst>
                <a:tab pos="6635750" algn="r"/>
              </a:tabLst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2600" b="1" dirty="0">
                <a:solidFill>
                  <a:srgbClr val="002060"/>
                </a:solidFill>
              </a:rPr>
              <a:t>Email: </a:t>
            </a:r>
            <a:r>
              <a:rPr lang="en-US" sz="2600" b="1" dirty="0">
                <a:solidFill>
                  <a:srgbClr val="002060"/>
                </a:solidFill>
                <a:hlinkClick r:id="rId2"/>
              </a:rPr>
              <a:t>Paul.Stork@dontpapanic.com</a:t>
            </a:r>
            <a:r>
              <a:rPr lang="en-US" sz="2600" b="1" dirty="0">
                <a:solidFill>
                  <a:srgbClr val="002060"/>
                </a:solidFill>
              </a:rPr>
              <a:t>    </a:t>
            </a:r>
          </a:p>
          <a:p>
            <a:pPr lvl="1">
              <a:spcAft>
                <a:spcPts val="600"/>
              </a:spcAft>
              <a:tabLst>
                <a:tab pos="6635750" algn="r"/>
              </a:tabLst>
            </a:pPr>
            <a:r>
              <a:rPr lang="en-US" sz="2600" b="1" dirty="0">
                <a:solidFill>
                  <a:srgbClr val="002060"/>
                </a:solidFill>
              </a:rPr>
              <a:t>	Blog: http://dontPaPanic.com/blog</a:t>
            </a:r>
          </a:p>
          <a:p>
            <a:pPr lvl="1">
              <a:spcAft>
                <a:spcPts val="600"/>
              </a:spcAft>
              <a:tabLst>
                <a:tab pos="6635750" algn="r"/>
              </a:tabLst>
            </a:pPr>
            <a:r>
              <a:rPr lang="en-US" sz="2600" b="1" dirty="0">
                <a:solidFill>
                  <a:srgbClr val="002060"/>
                </a:solidFill>
              </a:rPr>
              <a:t>	Twitter: @</a:t>
            </a:r>
            <a:r>
              <a:rPr lang="en-US" sz="2600" b="1" dirty="0" err="1">
                <a:solidFill>
                  <a:srgbClr val="002060"/>
                </a:solidFill>
              </a:rPr>
              <a:t>PStork</a:t>
            </a:r>
            <a:endParaRPr lang="en-US" sz="2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72986-8CD1-484A-B1AD-9A5EA135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6" y="2925245"/>
            <a:ext cx="3211428" cy="321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310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61067" y="1504000"/>
            <a:ext cx="8867600" cy="4199600"/>
          </a:xfrm>
          <a:prstGeom prst="rect">
            <a:avLst/>
          </a:prstGeom>
        </p:spPr>
        <p:txBody>
          <a:bodyPr wrap="square" lIns="45700" tIns="45700" rIns="45700" bIns="45700" anchor="t" anchorCtr="0">
            <a:noAutofit/>
          </a:bodyPr>
          <a:lstStyle/>
          <a:p>
            <a:r>
              <a:rPr lang="en" sz="4800">
                <a:latin typeface="Roboto"/>
                <a:ea typeface="Roboto"/>
                <a:cs typeface="Roboto"/>
                <a:sym typeface="Roboto"/>
              </a:rPr>
              <a:t>Automated, Simple, Secure</a:t>
            </a:r>
          </a:p>
          <a:p>
            <a:r>
              <a:rPr lang="en" sz="4800" b="0">
                <a:latin typeface="Roboto"/>
                <a:ea typeface="Roboto"/>
                <a:cs typeface="Roboto"/>
                <a:sym typeface="Roboto"/>
              </a:rPr>
              <a:t>Backup of Your Office 365 Data</a:t>
            </a:r>
          </a:p>
          <a:p>
            <a:r>
              <a:rPr lang="en" sz="2400" b="0"/>
              <a:t>Protect your business from human error, malicious deletion and ransomware in the cloud with one set-and-forget solution.</a:t>
            </a:r>
          </a:p>
          <a:p>
            <a:endParaRPr sz="2133" b="0"/>
          </a:p>
          <a:p>
            <a:r>
              <a:rPr lang="en" sz="2400" b="0"/>
              <a:t>3 MILLION USERS TRUST BACKUPIFY</a:t>
            </a:r>
          </a:p>
          <a:p>
            <a:r>
              <a:rPr lang="en" sz="2133" b="0"/>
              <a:t>• Mail, Calendar, Contacts, OneDrive and SharePoint backup</a:t>
            </a:r>
          </a:p>
          <a:p>
            <a:r>
              <a:rPr lang="en" sz="2133" b="0"/>
              <a:t>• Unlimited Storage at no additional cost</a:t>
            </a:r>
          </a:p>
          <a:p>
            <a:r>
              <a:rPr lang="en" sz="2133" b="0"/>
              <a:t>• SOC 2 Type II &amp; HIPAA compliant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0" y="5124800"/>
            <a:ext cx="12192000" cy="578800"/>
          </a:xfrm>
          <a:prstGeom prst="rect">
            <a:avLst/>
          </a:prstGeom>
        </p:spPr>
        <p:txBody>
          <a:bodyPr wrap="square" lIns="45700" tIns="45700" rIns="45700" bIns="457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sz="1867" b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sz="1600" b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" sz="3200"/>
              <a:t>Try it free for 15 days at Backupify.com</a:t>
            </a:r>
          </a:p>
          <a:p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23888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What is Business Continuity Management?</a:t>
            </a:r>
          </a:p>
          <a:p>
            <a:pPr>
              <a:lnSpc>
                <a:spcPct val="110000"/>
              </a:lnSpc>
            </a:pPr>
            <a:r>
              <a:rPr lang="en-US" dirty="0"/>
              <a:t>Isn't a good Backup all I need? What are RTO and RPO?</a:t>
            </a:r>
          </a:p>
          <a:p>
            <a:pPr>
              <a:lnSpc>
                <a:spcPct val="110000"/>
              </a:lnSpc>
            </a:pPr>
            <a:r>
              <a:rPr lang="en-US" dirty="0"/>
              <a:t>What is High Availability (HA)?</a:t>
            </a:r>
          </a:p>
          <a:p>
            <a:pPr>
              <a:lnSpc>
                <a:spcPct val="110000"/>
              </a:lnSpc>
            </a:pPr>
            <a:r>
              <a:rPr lang="en-US" dirty="0"/>
              <a:t>What is Disaster Recovery (DR)</a:t>
            </a:r>
          </a:p>
          <a:p>
            <a:pPr>
              <a:lnSpc>
                <a:spcPct val="110000"/>
              </a:lnSpc>
            </a:pPr>
            <a:r>
              <a:rPr lang="en-US" dirty="0"/>
              <a:t>HA and DR Design Considerations</a:t>
            </a:r>
          </a:p>
          <a:p>
            <a:pPr>
              <a:lnSpc>
                <a:spcPct val="110000"/>
              </a:lnSpc>
            </a:pPr>
            <a:r>
              <a:rPr lang="en-US" dirty="0"/>
              <a:t>Isn't Microsoft handling all this for me in Office 365?</a:t>
            </a:r>
          </a:p>
        </p:txBody>
      </p:sp>
    </p:spTree>
    <p:extLst>
      <p:ext uri="{BB962C8B-B14F-4D97-AF65-F5344CB8AC3E}">
        <p14:creationId xmlns:p14="http://schemas.microsoft.com/office/powerpoint/2010/main" val="39297405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18B00B-884F-42E0-9585-82682163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02" y="3581398"/>
            <a:ext cx="3714749" cy="26498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Business Continuity Management?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447800"/>
            <a:ext cx="11176000" cy="17936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Business Continuity Management (BCM)</a:t>
            </a:r>
            <a:r>
              <a:rPr lang="en-US" sz="2800" dirty="0"/>
              <a:t> - an organization-wide discipline that identifies potential impacts which threaten an organization. It provides a capability for an effective response that safeguards the interests of its major stakeholders and reputation.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63B18-7D66-41AB-ADD8-294CD7F8F290}"/>
              </a:ext>
            </a:extLst>
          </p:cNvPr>
          <p:cNvSpPr txBox="1"/>
          <p:nvPr/>
        </p:nvSpPr>
        <p:spPr>
          <a:xfrm>
            <a:off x="5181599" y="3581398"/>
            <a:ext cx="576775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Business continuity (BC)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Crisis communication (CC)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Crisis management (CM)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Disaster recovery (DR) planning</a:t>
            </a:r>
          </a:p>
        </p:txBody>
      </p:sp>
    </p:spTree>
    <p:extLst>
      <p:ext uri="{BB962C8B-B14F-4D97-AF65-F5344CB8AC3E}">
        <p14:creationId xmlns:p14="http://schemas.microsoft.com/office/powerpoint/2010/main" val="3432875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Isn't a good Backup all I need?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447799"/>
            <a:ext cx="11176000" cy="497195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Backups are Important, BUT!!!!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Backups may still have issues</a:t>
            </a:r>
          </a:p>
          <a:p>
            <a:pPr lvl="1"/>
            <a:r>
              <a:rPr lang="en-US" dirty="0"/>
              <a:t>Downtime – It can take a long time to restore a </a:t>
            </a:r>
            <a:r>
              <a:rPr lang="en-US" dirty="0" err="1"/>
              <a:t>Comprehesive</a:t>
            </a:r>
            <a:r>
              <a:rPr lang="en-US" dirty="0"/>
              <a:t> Backup</a:t>
            </a:r>
          </a:p>
          <a:p>
            <a:pPr lvl="2"/>
            <a:r>
              <a:rPr lang="en-US" b="1" dirty="0"/>
              <a:t>Recovery Time Objective (RTO) </a:t>
            </a:r>
            <a:r>
              <a:rPr lang="en-US" dirty="0"/>
              <a:t>- the duration of time within which a business process must be restored after a disaster (or disruption) </a:t>
            </a:r>
          </a:p>
          <a:p>
            <a:pPr lvl="1"/>
            <a:r>
              <a:rPr lang="en-US" dirty="0"/>
              <a:t>Lost Data – Backups represent a point in time snapshot so data after that point in time will be lost</a:t>
            </a:r>
          </a:p>
          <a:p>
            <a:pPr lvl="2"/>
            <a:r>
              <a:rPr lang="en-US" b="1" dirty="0"/>
              <a:t>Recovery point objective (RPO) </a:t>
            </a:r>
            <a:r>
              <a:rPr lang="en-US" dirty="0"/>
              <a:t>- the maximum period in which data might be lost from an IT service due to a major incident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7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High Availability (HA)?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High Availability (HA)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 design approach and associated service implementation that ensures a prearranged level of operational performance will be met during a contractual measurement period.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Should provide an Automated Failover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290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Disaster Recovery (DR)?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3059675"/>
            <a:ext cx="11176000" cy="34173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Disaster Recovery (DR)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set of policies, tools and procedures to enable the recovery of technology infrastructure and systems following a natural or human-induced disaster.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Normally involves manual intervention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C0CE08-E47D-42F9-9938-38833BEEA01E}"/>
              </a:ext>
            </a:extLst>
          </p:cNvPr>
          <p:cNvGrpSpPr/>
          <p:nvPr/>
        </p:nvGrpSpPr>
        <p:grpSpPr>
          <a:xfrm>
            <a:off x="2686587" y="1624930"/>
            <a:ext cx="6818826" cy="1434745"/>
            <a:chOff x="2629787" y="1259958"/>
            <a:chExt cx="6818826" cy="14347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08F3F1-AEC4-42EE-8719-B3EB74995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28" y="1259958"/>
              <a:ext cx="2819285" cy="1434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9CDEDC-AB9A-431B-A95F-0A6F4AAB4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787" y="1259958"/>
              <a:ext cx="2834905" cy="1418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6977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DD51-C5AE-43DE-BA15-48F780F0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Level Agreements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sz="2400" dirty="0">
                <a:solidFill>
                  <a:schemeClr val="tx2"/>
                </a:solidFill>
              </a:rPr>
              <a:t>Levels of service agreed upon between consumers and suppliers</a:t>
            </a:r>
          </a:p>
          <a:p>
            <a:pPr>
              <a:defRPr/>
            </a:pPr>
            <a:r>
              <a:rPr lang="en-NZ" altLang="en-US" sz="2400" dirty="0">
                <a:solidFill>
                  <a:schemeClr val="tx2"/>
                </a:solidFill>
              </a:rPr>
              <a:t>Usually measured in uptime or availability</a:t>
            </a:r>
            <a:endParaRPr lang="en-US" altLang="en-US" sz="2400" dirty="0"/>
          </a:p>
          <a:p>
            <a:pPr marL="1828800" lvl="4" indent="0">
              <a:buNone/>
            </a:pP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43220"/>
              </p:ext>
            </p:extLst>
          </p:nvPr>
        </p:nvGraphicFramePr>
        <p:xfrm>
          <a:off x="1090246" y="2687341"/>
          <a:ext cx="10011508" cy="28690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0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740">
                <a:tc>
                  <a:txBody>
                    <a:bodyPr/>
                    <a:lstStyle/>
                    <a:p>
                      <a:r>
                        <a:rPr lang="en-NZ" sz="2400" dirty="0"/>
                        <a:t>Availability %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Downtime / Year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Downtime / Month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Downtime / Week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r>
                        <a:rPr lang="en-NZ" sz="2400" dirty="0"/>
                        <a:t>99%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3.65 days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7.20 hours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1.68 hours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r>
                        <a:rPr lang="en-NZ" sz="2400" dirty="0"/>
                        <a:t>99.9%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8.76 hours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43.20 minutes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10.10 minutes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r>
                        <a:rPr lang="en-NZ" sz="2400" dirty="0"/>
                        <a:t>99.99%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52.56 minutes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4.32 minutes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1.01 minutes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r>
                        <a:rPr lang="en-NZ" sz="2400" dirty="0"/>
                        <a:t>99.999%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5.26 minutes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25.90 seconds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6.05 seconds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r>
                        <a:rPr lang="en-NZ" sz="2400" dirty="0"/>
                        <a:t>99.9999%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31.50 seconds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2.59 seconds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tc>
                  <a:txBody>
                    <a:bodyPr/>
                    <a:lstStyle/>
                    <a:p>
                      <a:r>
                        <a:rPr lang="en-NZ" sz="2400" dirty="0"/>
                        <a:t>0.61</a:t>
                      </a:r>
                      <a:r>
                        <a:rPr lang="en-NZ" sz="2400" baseline="0" dirty="0"/>
                        <a:t> seconds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51434" marR="51434" marT="25731" marB="2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592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P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4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365BE2C-8BAB-4517-B9C3-F986586E57F6}" vid="{835CD92D-0C58-479E-8176-0455A9732F93}"/>
    </a:ext>
  </a:extLst>
</a:theme>
</file>

<file path=ppt/theme/theme2.xml><?xml version="1.0" encoding="utf-8"?>
<a:theme xmlns:a="http://schemas.openxmlformats.org/drawingml/2006/main" name="Office Theme">
  <a:themeElements>
    <a:clrScheme name="Datto Custom Colors">
      <a:dk1>
        <a:srgbClr val="002A3A"/>
      </a:dk1>
      <a:lt1>
        <a:srgbClr val="FFFFFF"/>
      </a:lt1>
      <a:dk2>
        <a:srgbClr val="002A3A"/>
      </a:dk2>
      <a:lt2>
        <a:srgbClr val="9AA9AF"/>
      </a:lt2>
      <a:accent1>
        <a:srgbClr val="1A9ED9"/>
      </a:accent1>
      <a:accent2>
        <a:srgbClr val="54C1C1"/>
      </a:accent2>
      <a:accent3>
        <a:srgbClr val="BFD756"/>
      </a:accent3>
      <a:accent4>
        <a:srgbClr val="45B9FE"/>
      </a:accent4>
      <a:accent5>
        <a:srgbClr val="98E7DB"/>
      </a:accent5>
      <a:accent6>
        <a:srgbClr val="BCE17E"/>
      </a:accent6>
      <a:hlink>
        <a:srgbClr val="002A3A"/>
      </a:hlink>
      <a:folHlink>
        <a:srgbClr val="1A9ED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DPC16X9</Template>
  <TotalTime>0</TotalTime>
  <Words>1227</Words>
  <Application>Microsoft Office PowerPoint</Application>
  <PresentationFormat>Widescreen</PresentationFormat>
  <Paragraphs>282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Computerfont</vt:lpstr>
      <vt:lpstr>Roboto</vt:lpstr>
      <vt:lpstr>Roboto Condensed</vt:lpstr>
      <vt:lpstr>Segoe UI</vt:lpstr>
      <vt:lpstr>DPC</vt:lpstr>
      <vt:lpstr>Office Theme</vt:lpstr>
      <vt:lpstr>Ensuring Business Continuity</vt:lpstr>
      <vt:lpstr>PowerPoint Presentation</vt:lpstr>
      <vt:lpstr>Automated, Simple, Secure Backup of Your Office 365 Data Protect your business from human error, malicious deletion and ransomware in the cloud with one set-and-forget solution.  3 MILLION USERS TRUST BACKUPIFY • Mail, Calendar, Contacts, OneDrive and SharePoint backup • Unlimited Storage at no additional cost • SOC 2 Type II &amp; HIPAA compliant</vt:lpstr>
      <vt:lpstr>Agenda</vt:lpstr>
      <vt:lpstr>What is Business Continuity Management?</vt:lpstr>
      <vt:lpstr>Isn't a good Backup all I need? </vt:lpstr>
      <vt:lpstr>What is High Availability (HA)?</vt:lpstr>
      <vt:lpstr>What is Disaster Recovery (DR)?</vt:lpstr>
      <vt:lpstr>Service Level Agreements</vt:lpstr>
      <vt:lpstr>Office 365 Service Level Agreements</vt:lpstr>
      <vt:lpstr>HA Design Considerations</vt:lpstr>
      <vt:lpstr>Web Front Ends</vt:lpstr>
      <vt:lpstr>Service Applications</vt:lpstr>
      <vt:lpstr>SQL Designs</vt:lpstr>
      <vt:lpstr>HA &amp; DR Database Support</vt:lpstr>
      <vt:lpstr>High Availability</vt:lpstr>
      <vt:lpstr>DR Design Options</vt:lpstr>
      <vt:lpstr>Potential DR Solutions</vt:lpstr>
      <vt:lpstr>Stretched Farm Support for DR</vt:lpstr>
      <vt:lpstr>Virtual Machine Replication/Failover</vt:lpstr>
      <vt:lpstr>Non-Database concerns</vt:lpstr>
      <vt:lpstr>High Level Process – DR Recovery</vt:lpstr>
      <vt:lpstr>Disaster Recovery</vt:lpstr>
      <vt:lpstr>Isn't Microsoft doing all this for me in O365?</vt:lpstr>
      <vt:lpstr>Additional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SharePoint</dc:title>
  <dc:creator/>
  <cp:lastModifiedBy/>
  <cp:revision>8</cp:revision>
  <dcterms:created xsi:type="dcterms:W3CDTF">2017-07-05T12:59:51Z</dcterms:created>
  <dcterms:modified xsi:type="dcterms:W3CDTF">2018-03-28T14:19:20Z</dcterms:modified>
</cp:coreProperties>
</file>